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292352" y="900683"/>
            <a:ext cx="9650095" cy="5321935"/>
          </a:xfrm>
          <a:custGeom>
            <a:avLst/>
            <a:gdLst/>
            <a:ahLst/>
            <a:cxnLst/>
            <a:rect l="l" t="t" r="r" b="b"/>
            <a:pathLst>
              <a:path w="9650095" h="5321935">
                <a:moveTo>
                  <a:pt x="0" y="0"/>
                </a:moveTo>
                <a:lnTo>
                  <a:pt x="9649968" y="0"/>
                </a:lnTo>
                <a:lnTo>
                  <a:pt x="9649968" y="5321808"/>
                </a:lnTo>
                <a:lnTo>
                  <a:pt x="0" y="5321808"/>
                </a:lnTo>
                <a:lnTo>
                  <a:pt x="0" y="0"/>
                </a:lnTo>
                <a:close/>
              </a:path>
            </a:pathLst>
          </a:custGeom>
          <a:ln w="15875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40734" y="1434890"/>
            <a:ext cx="6521705" cy="15164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ja-JP" altLang="en-US" sz="3200" dirty="0">
                <a:latin typeface="メイリオ"/>
                <a:cs typeface="メイリオ"/>
              </a:rPr>
              <a:t>第</a:t>
            </a:r>
            <a:r>
              <a:rPr lang="en-US" altLang="ja-JP" sz="3200" dirty="0">
                <a:latin typeface="メイリオ"/>
                <a:cs typeface="メイリオ"/>
              </a:rPr>
              <a:t>52</a:t>
            </a:r>
            <a:r>
              <a:rPr lang="ja-JP" altLang="en-US" sz="3200">
                <a:latin typeface="メイリオ"/>
                <a:cs typeface="メイリオ"/>
              </a:rPr>
              <a:t>回日本整形外傷学会</a:t>
            </a:r>
            <a:r>
              <a:rPr lang="ja-JP" altLang="en-US" sz="3200" dirty="0">
                <a:latin typeface="メイリオ"/>
                <a:cs typeface="メイリオ"/>
              </a:rPr>
              <a:t>学術集会</a:t>
            </a:r>
            <a:endParaRPr lang="en-US" altLang="ja-JP" sz="3200" dirty="0">
              <a:latin typeface="メイリオ"/>
              <a:cs typeface="メイリオ"/>
            </a:endParaRPr>
          </a:p>
          <a:p>
            <a:pPr marL="12700" algn="ctr">
              <a:spcBef>
                <a:spcPts val="105"/>
              </a:spcBef>
            </a:pPr>
            <a:r>
              <a:rPr lang="ja-JP" altLang="en-US" sz="3200" spc="-20" dirty="0">
                <a:latin typeface="メイリオ"/>
                <a:cs typeface="メイリオ"/>
              </a:rPr>
              <a:t>発表者の過去３年間のＣＯＩ開示</a:t>
            </a:r>
            <a:endParaRPr lang="ja-JP" altLang="en-US" sz="3200" dirty="0">
              <a:latin typeface="メイリオ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sz="3200" dirty="0">
              <a:latin typeface="メイリオ"/>
              <a:cs typeface="メイリオ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0630" y="2743200"/>
            <a:ext cx="749173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14"/>
              </a:spcBef>
            </a:pPr>
            <a:r>
              <a:rPr sz="2000" dirty="0" err="1">
                <a:solidFill>
                  <a:schemeClr val="tx1"/>
                </a:solidFill>
                <a:latin typeface="メイリオ"/>
                <a:cs typeface="メイリオ"/>
              </a:rPr>
              <a:t>発表者名</a:t>
            </a:r>
            <a:r>
              <a:rPr sz="2000" dirty="0">
                <a:solidFill>
                  <a:schemeClr val="tx1"/>
                </a:solidFill>
                <a:latin typeface="メイリオ"/>
                <a:cs typeface="メイリオ"/>
              </a:rPr>
              <a:t>： ◎ XXXX、</a:t>
            </a:r>
            <a:r>
              <a:rPr sz="2000" spc="-10" dirty="0">
                <a:solidFill>
                  <a:schemeClr val="tx1"/>
                </a:solidFill>
                <a:latin typeface="メイリオ"/>
                <a:cs typeface="メイリオ"/>
              </a:rPr>
              <a:t>XXXX</a:t>
            </a:r>
            <a:r>
              <a:rPr sz="2000" dirty="0">
                <a:solidFill>
                  <a:schemeClr val="tx1"/>
                </a:solidFill>
                <a:latin typeface="メイリオ"/>
                <a:cs typeface="メイリオ"/>
              </a:rPr>
              <a:t>、</a:t>
            </a:r>
            <a:r>
              <a:rPr sz="2000" spc="-10" dirty="0">
                <a:solidFill>
                  <a:schemeClr val="tx1"/>
                </a:solidFill>
                <a:latin typeface="メイリオ"/>
                <a:cs typeface="メイリオ"/>
              </a:rPr>
              <a:t>XXXX</a:t>
            </a:r>
            <a:r>
              <a:rPr sz="2000" spc="-5" dirty="0">
                <a:solidFill>
                  <a:schemeClr val="tx1"/>
                </a:solidFill>
                <a:latin typeface="メイリオ"/>
                <a:cs typeface="メイリオ"/>
              </a:rPr>
              <a:t>、◎</a:t>
            </a:r>
            <a:r>
              <a:rPr sz="2000" spc="-10" dirty="0">
                <a:solidFill>
                  <a:schemeClr val="tx1"/>
                </a:solidFill>
                <a:latin typeface="メイリオ"/>
                <a:cs typeface="メイリオ"/>
              </a:rPr>
              <a:t>XXXX（</a:t>
            </a:r>
            <a:r>
              <a:rPr sz="2000" spc="-15" dirty="0">
                <a:solidFill>
                  <a:schemeClr val="tx1"/>
                </a:solidFill>
                <a:latin typeface="メイリオ"/>
                <a:cs typeface="メイリオ"/>
              </a:rPr>
              <a:t>◎発表代表者</a:t>
            </a:r>
            <a:r>
              <a:rPr sz="2000" spc="-50" dirty="0">
                <a:solidFill>
                  <a:schemeClr val="tx1"/>
                </a:solidFill>
                <a:latin typeface="メイリオ"/>
                <a:cs typeface="メイリオ"/>
              </a:rPr>
              <a:t>）</a:t>
            </a:r>
            <a:endParaRPr sz="2000" dirty="0">
              <a:solidFill>
                <a:schemeClr val="tx1"/>
              </a:solidFill>
              <a:latin typeface="メイリオ"/>
              <a:cs typeface="メイリオ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63801" y="3819580"/>
            <a:ext cx="7528559" cy="1306195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1780"/>
              </a:spcBef>
            </a:pPr>
            <a:r>
              <a:rPr sz="2800" spc="-40" dirty="0">
                <a:latin typeface="メイリオ"/>
                <a:cs typeface="メイリオ"/>
              </a:rPr>
              <a:t>演題発表内容に関連し、発表者らに開示すべき</a:t>
            </a:r>
            <a:endParaRPr sz="2800">
              <a:latin typeface="メイリオ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sz="2800" dirty="0">
                <a:latin typeface="メイリオ"/>
                <a:cs typeface="メイリオ"/>
              </a:rPr>
              <a:t>COI</a:t>
            </a:r>
            <a:r>
              <a:rPr sz="2800" spc="-40" dirty="0">
                <a:latin typeface="メイリオ"/>
                <a:cs typeface="メイリオ"/>
              </a:rPr>
              <a:t> 関係にある企業などはありません。</a:t>
            </a:r>
            <a:endParaRPr sz="2800">
              <a:latin typeface="メイリオ"/>
              <a:cs typeface="メイリオ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84295" y="3299798"/>
            <a:ext cx="4724400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ja-JP" b="1" spc="-1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※</a:t>
            </a:r>
            <a:r>
              <a:rPr b="1" spc="-15" dirty="0" err="1">
                <a:solidFill>
                  <a:srgbClr val="FF0000"/>
                </a:solidFill>
                <a:latin typeface="ＭＳ Ｐゴシック"/>
                <a:cs typeface="ＭＳ Ｐゴシック"/>
              </a:rPr>
              <a:t>発表者・共同発表者全員の</a:t>
            </a:r>
            <a:r>
              <a:rPr lang="ja-JP" altLang="en-US" b="1" spc="-1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氏名を記載する</a:t>
            </a:r>
            <a:endParaRPr dirty="0">
              <a:solidFill>
                <a:srgbClr val="FF0000"/>
              </a:solidFill>
              <a:latin typeface="ＭＳ Ｐゴシック"/>
              <a:cs typeface="ＭＳ Ｐゴシック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52572" y="283463"/>
            <a:ext cx="6193790" cy="402032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4"/>
              </a:spcBef>
            </a:pPr>
            <a:r>
              <a:rPr sz="2400" b="1" spc="-25" dirty="0">
                <a:solidFill>
                  <a:schemeClr val="tx1"/>
                </a:solidFill>
                <a:latin typeface="ＭＳ Ｐゴシック"/>
                <a:cs typeface="ＭＳ Ｐゴシック"/>
              </a:rPr>
              <a:t>申告するべき</a:t>
            </a:r>
            <a:r>
              <a:rPr sz="2400" b="1" spc="-10" dirty="0">
                <a:solidFill>
                  <a:schemeClr val="tx1"/>
                </a:solidFill>
                <a:latin typeface="Calibri"/>
                <a:cs typeface="Calibri"/>
              </a:rPr>
              <a:t>COI</a:t>
            </a:r>
            <a:r>
              <a:rPr sz="2400" b="1" spc="-30" dirty="0">
                <a:solidFill>
                  <a:schemeClr val="tx1"/>
                </a:solidFill>
                <a:latin typeface="ＭＳ Ｐゴシック"/>
                <a:cs typeface="ＭＳ Ｐゴシック"/>
              </a:rPr>
              <a:t>がない場合</a:t>
            </a:r>
            <a:endParaRPr sz="2400" dirty="0">
              <a:solidFill>
                <a:schemeClr val="tx1"/>
              </a:solidFill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47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メイリオ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rnsp@rinspo.jp</cp:lastModifiedBy>
  <cp:revision>2</cp:revision>
  <dcterms:created xsi:type="dcterms:W3CDTF">2023-12-15T00:46:09Z</dcterms:created>
  <dcterms:modified xsi:type="dcterms:W3CDTF">2025-11-21T04:04:04Z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2023-04-24T00:00:00Z</vt:filetime>
  </property>
  <property fmtid="{D5CDD505-2E9C-101B-9397-08002B2CF9AE}" pid="3" name="LastSaved">
    <vt:filetime>2023-12-15T00:00:00Z</vt:filetime>
  </property>
</Properties>
</file>