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834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ＭＳ Ｐゴシック"/>
                <a:cs typeface="ＭＳ Ｐゴシック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ＭＳ Ｐゴシック"/>
                <a:cs typeface="ＭＳ Ｐゴシック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ＭＳ Ｐゴシック"/>
                <a:cs typeface="ＭＳ Ｐゴシック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11/21/2025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ＭＳ Ｐゴシック"/>
                <a:cs typeface="ＭＳ Ｐゴシック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11/21/2025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11/21/2025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292352" y="900683"/>
            <a:ext cx="9650095" cy="5321935"/>
          </a:xfrm>
          <a:custGeom>
            <a:avLst/>
            <a:gdLst/>
            <a:ahLst/>
            <a:cxnLst/>
            <a:rect l="l" t="t" r="r" b="b"/>
            <a:pathLst>
              <a:path w="9650095" h="5321935">
                <a:moveTo>
                  <a:pt x="0" y="0"/>
                </a:moveTo>
                <a:lnTo>
                  <a:pt x="9649968" y="0"/>
                </a:lnTo>
                <a:lnTo>
                  <a:pt x="9649968" y="5321808"/>
                </a:lnTo>
                <a:lnTo>
                  <a:pt x="0" y="5321808"/>
                </a:lnTo>
                <a:lnTo>
                  <a:pt x="0" y="0"/>
                </a:lnTo>
                <a:close/>
              </a:path>
            </a:pathLst>
          </a:custGeom>
          <a:ln w="15875">
            <a:solidFill>
              <a:srgbClr val="2E52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945637" y="283463"/>
            <a:ext cx="6300724" cy="462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ＭＳ Ｐゴシック"/>
                <a:cs typeface="ＭＳ Ｐゴシック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21323" y="1291676"/>
            <a:ext cx="6856287" cy="99322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ts val="3840"/>
              </a:lnSpc>
              <a:spcBef>
                <a:spcPts val="105"/>
              </a:spcBef>
            </a:pPr>
            <a:r>
              <a:rPr lang="zh-CN" altLang="en-US" sz="3200" spc="-5" dirty="0">
                <a:latin typeface="メイリオ"/>
                <a:cs typeface="メイリオ"/>
              </a:rPr>
              <a:t>第</a:t>
            </a:r>
            <a:r>
              <a:rPr lang="en-US" altLang="ja-JP" sz="3200" spc="-5" dirty="0">
                <a:latin typeface="メイリオ"/>
                <a:cs typeface="メイリオ"/>
              </a:rPr>
              <a:t>52</a:t>
            </a:r>
            <a:r>
              <a:rPr lang="zh-CN" altLang="en-US" sz="3200" spc="-5" dirty="0">
                <a:latin typeface="メイリオ"/>
                <a:cs typeface="メイリオ"/>
              </a:rPr>
              <a:t>回日本</a:t>
            </a:r>
            <a:r>
              <a:rPr lang="ja-JP" altLang="en-US" sz="3200" spc="-5" dirty="0">
                <a:latin typeface="メイリオ"/>
                <a:cs typeface="メイリオ"/>
              </a:rPr>
              <a:t>整形外傷</a:t>
            </a:r>
            <a:r>
              <a:rPr lang="zh-CN" altLang="en-US" sz="3200" spc="-5" dirty="0">
                <a:latin typeface="メイリオ"/>
                <a:cs typeface="メイリオ"/>
              </a:rPr>
              <a:t>学会学術集会</a:t>
            </a:r>
          </a:p>
          <a:p>
            <a:pPr algn="ctr">
              <a:lnSpc>
                <a:spcPct val="100000"/>
              </a:lnSpc>
            </a:pPr>
            <a:r>
              <a:rPr sz="3200" spc="-20" dirty="0">
                <a:latin typeface="メイリオ"/>
                <a:cs typeface="メイリオ"/>
              </a:rPr>
              <a:t>発表者の過去３年間のＣＯＩ開示</a:t>
            </a:r>
            <a:endParaRPr sz="3200" dirty="0">
              <a:latin typeface="メイリオ"/>
              <a:cs typeface="メイリオ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350135" y="2424889"/>
            <a:ext cx="749173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chemeClr val="tx1"/>
                </a:solidFill>
                <a:latin typeface="メイリオ"/>
                <a:cs typeface="メイリオ"/>
              </a:rPr>
              <a:t>発表者名： ◎ XXXX、</a:t>
            </a:r>
            <a:r>
              <a:rPr sz="2000" spc="-10" dirty="0">
                <a:solidFill>
                  <a:schemeClr val="tx1"/>
                </a:solidFill>
                <a:latin typeface="メイリオ"/>
                <a:cs typeface="メイリオ"/>
              </a:rPr>
              <a:t>XXXX</a:t>
            </a:r>
            <a:r>
              <a:rPr sz="2000" dirty="0">
                <a:solidFill>
                  <a:schemeClr val="tx1"/>
                </a:solidFill>
                <a:latin typeface="メイリオ"/>
                <a:cs typeface="メイリオ"/>
              </a:rPr>
              <a:t>、</a:t>
            </a:r>
            <a:r>
              <a:rPr sz="2000" spc="-10" dirty="0">
                <a:solidFill>
                  <a:schemeClr val="tx1"/>
                </a:solidFill>
                <a:latin typeface="メイリオ"/>
                <a:cs typeface="メイリオ"/>
              </a:rPr>
              <a:t>XXXX</a:t>
            </a:r>
            <a:r>
              <a:rPr sz="2000" spc="-5" dirty="0">
                <a:solidFill>
                  <a:schemeClr val="tx1"/>
                </a:solidFill>
                <a:latin typeface="メイリオ"/>
                <a:cs typeface="メイリオ"/>
              </a:rPr>
              <a:t>、◎</a:t>
            </a:r>
            <a:r>
              <a:rPr sz="2000" spc="-10" dirty="0">
                <a:solidFill>
                  <a:schemeClr val="tx1"/>
                </a:solidFill>
                <a:latin typeface="メイリオ"/>
                <a:cs typeface="メイリオ"/>
              </a:rPr>
              <a:t>XXXX（</a:t>
            </a:r>
            <a:r>
              <a:rPr sz="2000" spc="-15" dirty="0">
                <a:solidFill>
                  <a:schemeClr val="tx1"/>
                </a:solidFill>
                <a:latin typeface="メイリオ"/>
                <a:cs typeface="メイリオ"/>
              </a:rPr>
              <a:t>◎発表代表者</a:t>
            </a:r>
            <a:r>
              <a:rPr sz="2000" spc="-50" dirty="0">
                <a:solidFill>
                  <a:schemeClr val="tx1"/>
                </a:solidFill>
                <a:latin typeface="メイリオ"/>
                <a:cs typeface="メイリオ"/>
              </a:rPr>
              <a:t>）</a:t>
            </a:r>
            <a:endParaRPr sz="2000" dirty="0">
              <a:solidFill>
                <a:schemeClr val="tx1"/>
              </a:solidFill>
              <a:latin typeface="メイリオ"/>
              <a:cs typeface="メイリオ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81351" y="3674975"/>
            <a:ext cx="896683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15" dirty="0" err="1">
                <a:latin typeface="メイリオ"/>
                <a:cs typeface="メイリオ"/>
              </a:rPr>
              <a:t>演題発表内容に関連し、発表者らが開示すべき</a:t>
            </a:r>
            <a:r>
              <a:rPr sz="2000" dirty="0" err="1">
                <a:latin typeface="メイリオ"/>
                <a:cs typeface="メイリオ"/>
              </a:rPr>
              <a:t>COI</a:t>
            </a:r>
            <a:r>
              <a:rPr sz="2000" spc="-20" dirty="0">
                <a:latin typeface="メイリオ"/>
                <a:cs typeface="メイリオ"/>
              </a:rPr>
              <a:t> </a:t>
            </a:r>
            <a:r>
              <a:rPr sz="2000" spc="-20" dirty="0" err="1">
                <a:latin typeface="メイリオ"/>
                <a:cs typeface="メイリオ"/>
              </a:rPr>
              <a:t>関係にある企業</a:t>
            </a:r>
            <a:r>
              <a:rPr lang="ja-JP" altLang="en-US" sz="2000" spc="-20" dirty="0">
                <a:latin typeface="メイリオ"/>
                <a:cs typeface="メイリオ"/>
              </a:rPr>
              <a:t>等</a:t>
            </a:r>
            <a:r>
              <a:rPr sz="2000" spc="-20" dirty="0" err="1">
                <a:latin typeface="メイリオ"/>
                <a:cs typeface="メイリオ"/>
              </a:rPr>
              <a:t>として</a:t>
            </a:r>
            <a:endParaRPr sz="2000" dirty="0">
              <a:latin typeface="メイリオ"/>
              <a:cs typeface="メイリオ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905000" y="4205342"/>
            <a:ext cx="443484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551430" algn="l"/>
              </a:tabLst>
            </a:pPr>
            <a:r>
              <a:rPr sz="2000" dirty="0">
                <a:latin typeface="メイリオ"/>
                <a:cs typeface="メイリオ"/>
              </a:rPr>
              <a:t>講演</a:t>
            </a:r>
            <a:r>
              <a:rPr sz="2000" spc="-50" dirty="0">
                <a:latin typeface="メイリオ"/>
                <a:cs typeface="メイリオ"/>
              </a:rPr>
              <a:t>料</a:t>
            </a:r>
            <a:r>
              <a:rPr sz="2000" dirty="0">
                <a:latin typeface="メイリオ"/>
                <a:cs typeface="メイリオ"/>
              </a:rPr>
              <a:t>	</a:t>
            </a:r>
            <a:r>
              <a:rPr sz="2000" spc="-10" dirty="0">
                <a:latin typeface="メイリオ"/>
                <a:cs typeface="メイリオ"/>
              </a:rPr>
              <a:t>：A</a:t>
            </a:r>
            <a:r>
              <a:rPr sz="2000" dirty="0">
                <a:latin typeface="メイリオ"/>
                <a:cs typeface="メイリオ"/>
              </a:rPr>
              <a:t>製薬、</a:t>
            </a:r>
            <a:r>
              <a:rPr sz="2000" spc="-10" dirty="0">
                <a:latin typeface="メイリオ"/>
                <a:cs typeface="メイリオ"/>
              </a:rPr>
              <a:t>B</a:t>
            </a:r>
            <a:r>
              <a:rPr sz="2000" dirty="0">
                <a:latin typeface="メイリオ"/>
                <a:cs typeface="メイリオ"/>
              </a:rPr>
              <a:t>製</a:t>
            </a:r>
            <a:r>
              <a:rPr sz="2000" spc="-50" dirty="0">
                <a:latin typeface="メイリオ"/>
                <a:cs typeface="メイリオ"/>
              </a:rPr>
              <a:t>薬</a:t>
            </a:r>
            <a:endParaRPr sz="2000" dirty="0">
              <a:latin typeface="メイリオ"/>
              <a:cs typeface="メイリオ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905254" y="4662438"/>
            <a:ext cx="350329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10" dirty="0">
                <a:latin typeface="メイリオ"/>
                <a:cs typeface="メイリオ"/>
              </a:rPr>
              <a:t>受託研究、共同研究費：C</a:t>
            </a:r>
            <a:r>
              <a:rPr sz="2000" spc="-25" dirty="0">
                <a:latin typeface="メイリオ"/>
                <a:cs typeface="メイリオ"/>
              </a:rPr>
              <a:t>製薬</a:t>
            </a:r>
            <a:endParaRPr sz="2000">
              <a:latin typeface="メイリオ"/>
              <a:cs typeface="メイリオ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905254" y="4967848"/>
            <a:ext cx="1552575" cy="939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50000"/>
              </a:lnSpc>
              <a:spcBef>
                <a:spcPts val="95"/>
              </a:spcBef>
            </a:pPr>
            <a:r>
              <a:rPr sz="2000" spc="-10" dirty="0">
                <a:latin typeface="メイリオ"/>
                <a:cs typeface="メイリオ"/>
              </a:rPr>
              <a:t>奨学寄附金</a:t>
            </a:r>
            <a:r>
              <a:rPr sz="2000" spc="-50" dirty="0">
                <a:latin typeface="メイリオ"/>
                <a:cs typeface="メイリオ"/>
              </a:rPr>
              <a:t> </a:t>
            </a:r>
            <a:r>
              <a:rPr sz="2000" spc="-10" dirty="0">
                <a:latin typeface="メイリオ"/>
                <a:cs typeface="メイリオ"/>
              </a:rPr>
              <a:t>寄付講座所属</a:t>
            </a:r>
            <a:endParaRPr sz="2000">
              <a:latin typeface="メイリオ"/>
              <a:cs typeface="メイリオ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444226" y="4967848"/>
            <a:ext cx="1999614" cy="939800"/>
          </a:xfrm>
          <a:prstGeom prst="rect">
            <a:avLst/>
          </a:prstGeom>
        </p:spPr>
        <p:txBody>
          <a:bodyPr vert="horz" wrap="square" lIns="0" tIns="1644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95"/>
              </a:spcBef>
            </a:pPr>
            <a:r>
              <a:rPr sz="2000" spc="-5" dirty="0">
                <a:latin typeface="メイリオ"/>
                <a:cs typeface="メイリオ"/>
              </a:rPr>
              <a:t>： </a:t>
            </a:r>
            <a:r>
              <a:rPr sz="2000" spc="-10" dirty="0">
                <a:latin typeface="メイリオ"/>
                <a:cs typeface="メイリオ"/>
              </a:rPr>
              <a:t>B</a:t>
            </a:r>
            <a:r>
              <a:rPr sz="2000" dirty="0">
                <a:latin typeface="メイリオ"/>
                <a:cs typeface="メイリオ"/>
              </a:rPr>
              <a:t>製薬、D</a:t>
            </a:r>
            <a:r>
              <a:rPr sz="2000" spc="-25" dirty="0">
                <a:latin typeface="メイリオ"/>
                <a:cs typeface="メイリオ"/>
              </a:rPr>
              <a:t>製薬</a:t>
            </a:r>
            <a:endParaRPr sz="2000" dirty="0">
              <a:latin typeface="メイリオ"/>
              <a:cs typeface="メイリオ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sz="2000" dirty="0">
                <a:latin typeface="メイリオ"/>
                <a:cs typeface="メイリオ"/>
              </a:rPr>
              <a:t>：あり</a:t>
            </a:r>
            <a:r>
              <a:rPr sz="2000" spc="-10" dirty="0">
                <a:latin typeface="メイリオ"/>
                <a:cs typeface="メイリオ"/>
              </a:rPr>
              <a:t>（E</a:t>
            </a:r>
            <a:r>
              <a:rPr sz="2000" dirty="0">
                <a:latin typeface="メイリオ"/>
                <a:cs typeface="メイリオ"/>
              </a:rPr>
              <a:t>製薬</a:t>
            </a:r>
            <a:r>
              <a:rPr sz="2000" spc="-50" dirty="0">
                <a:latin typeface="メイリオ"/>
                <a:cs typeface="メイリオ"/>
              </a:rPr>
              <a:t>）</a:t>
            </a:r>
            <a:endParaRPr sz="2000" dirty="0">
              <a:latin typeface="メイリオ"/>
              <a:cs typeface="メイリオ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3052572" y="283463"/>
            <a:ext cx="6193790" cy="402032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32384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54"/>
              </a:spcBef>
            </a:pPr>
            <a:r>
              <a:rPr spc="-25" dirty="0">
                <a:solidFill>
                  <a:schemeClr val="tx1"/>
                </a:solidFill>
              </a:rPr>
              <a:t>申告するべき</a:t>
            </a:r>
            <a:r>
              <a:rPr spc="-10" dirty="0">
                <a:solidFill>
                  <a:schemeClr val="tx1"/>
                </a:solidFill>
                <a:latin typeface="Calibri"/>
                <a:cs typeface="Calibri"/>
              </a:rPr>
              <a:t>COI</a:t>
            </a:r>
            <a:r>
              <a:rPr spc="-30" dirty="0">
                <a:solidFill>
                  <a:schemeClr val="tx1"/>
                </a:solidFill>
              </a:rPr>
              <a:t>がある場合</a:t>
            </a:r>
          </a:p>
        </p:txBody>
      </p:sp>
      <p:sp>
        <p:nvSpPr>
          <p:cNvPr id="26" name="object 8">
            <a:extLst>
              <a:ext uri="{FF2B5EF4-FFF2-40B4-BE49-F238E27FC236}">
                <a16:creationId xmlns:a16="http://schemas.microsoft.com/office/drawing/2014/main" id="{2B5EDB18-3BC2-828C-EC12-59553C4F668B}"/>
              </a:ext>
            </a:extLst>
          </p:cNvPr>
          <p:cNvSpPr txBox="1"/>
          <p:nvPr/>
        </p:nvSpPr>
        <p:spPr>
          <a:xfrm>
            <a:off x="2706941" y="2935269"/>
            <a:ext cx="6956934" cy="2891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altLang="ja-JP" b="1" spc="-15" dirty="0">
                <a:solidFill>
                  <a:srgbClr val="FF0000"/>
                </a:solidFill>
                <a:latin typeface="ＭＳ Ｐゴシック"/>
                <a:cs typeface="ＭＳ Ｐゴシック"/>
              </a:rPr>
              <a:t>※</a:t>
            </a:r>
            <a:r>
              <a:rPr b="1" spc="-15" dirty="0" err="1">
                <a:solidFill>
                  <a:srgbClr val="FF0000"/>
                </a:solidFill>
                <a:latin typeface="ＭＳ Ｐゴシック"/>
                <a:cs typeface="ＭＳ Ｐゴシック"/>
              </a:rPr>
              <a:t>発表者・共同発表者全員の</a:t>
            </a:r>
            <a:r>
              <a:rPr lang="ja-JP" altLang="en-US" b="1" spc="-15" dirty="0">
                <a:solidFill>
                  <a:srgbClr val="FF0000"/>
                </a:solidFill>
                <a:latin typeface="ＭＳ Ｐゴシック"/>
                <a:cs typeface="ＭＳ Ｐゴシック"/>
              </a:rPr>
              <a:t>氏名を記載する</a:t>
            </a:r>
            <a:r>
              <a:rPr lang="ja-JP" altLang="en-US" sz="1800" b="1" spc="-20" dirty="0">
                <a:solidFill>
                  <a:srgbClr val="FF0000"/>
                </a:solidFill>
                <a:latin typeface="ＭＳ Ｐゴシック"/>
                <a:cs typeface="ＭＳ Ｐゴシック"/>
              </a:rPr>
              <a:t>（</a:t>
            </a:r>
            <a:r>
              <a:rPr lang="en-US" altLang="ja-JP" sz="1800" b="1" spc="-20" dirty="0">
                <a:solidFill>
                  <a:srgbClr val="FF0000"/>
                </a:solidFill>
                <a:latin typeface="Calibri"/>
                <a:cs typeface="Calibri"/>
              </a:rPr>
              <a:t>COI</a:t>
            </a:r>
            <a:r>
              <a:rPr lang="ja-JP" altLang="en-US" sz="1800" b="1" spc="-25" dirty="0">
                <a:solidFill>
                  <a:srgbClr val="FF0000"/>
                </a:solidFill>
                <a:latin typeface="ＭＳ Ｐゴシック"/>
                <a:cs typeface="ＭＳ Ｐゴシック"/>
              </a:rPr>
              <a:t>状態がない人も含む）</a:t>
            </a:r>
            <a:endParaRPr dirty="0">
              <a:solidFill>
                <a:srgbClr val="FF0000"/>
              </a:solidFill>
              <a:latin typeface="ＭＳ Ｐゴシック"/>
              <a:cs typeface="ＭＳ Ｐゴシック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</TotalTime>
  <Words>80</Words>
  <Application>Microsoft Office PowerPoint</Application>
  <PresentationFormat>ワイド画面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メイリオ</vt:lpstr>
      <vt:lpstr>Calibri</vt:lpstr>
      <vt:lpstr>Office Theme</vt:lpstr>
      <vt:lpstr>申告するべきCOIがある場合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申告するべきCOIがある場合</dc:title>
  <cp:lastModifiedBy>rnsp@rinspo.jp</cp:lastModifiedBy>
  <cp:revision>2</cp:revision>
  <dcterms:created xsi:type="dcterms:W3CDTF">2023-12-15T00:42:28Z</dcterms:created>
  <dcterms:modified xsi:type="dcterms:W3CDTF">2025-11-21T04:04:24Z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2023-04-24T00:00:00Z</vt:filetime>
  </property>
  <property fmtid="{D5CDD505-2E9C-101B-9397-08002B2CF9AE}" pid="3" name="LastSaved">
    <vt:filetime>2023-12-15T00:00:00Z</vt:filetime>
  </property>
</Properties>
</file>